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30"/>
  </p:handoutMasterIdLst>
  <p:sldIdLst>
    <p:sldId id="360" r:id="rId4"/>
    <p:sldId id="258" r:id="rId5"/>
    <p:sldId id="259" r:id="rId7"/>
    <p:sldId id="261" r:id="rId8"/>
    <p:sldId id="341" r:id="rId9"/>
    <p:sldId id="323" r:id="rId10"/>
    <p:sldId id="324" r:id="rId11"/>
    <p:sldId id="325" r:id="rId12"/>
    <p:sldId id="326" r:id="rId13"/>
    <p:sldId id="327" r:id="rId14"/>
    <p:sldId id="361" r:id="rId15"/>
    <p:sldId id="362" r:id="rId16"/>
    <p:sldId id="286" r:id="rId17"/>
    <p:sldId id="386" r:id="rId18"/>
    <p:sldId id="287" r:id="rId19"/>
    <p:sldId id="363" r:id="rId20"/>
    <p:sldId id="364" r:id="rId21"/>
    <p:sldId id="304" r:id="rId22"/>
    <p:sldId id="306" r:id="rId23"/>
    <p:sldId id="389" r:id="rId24"/>
    <p:sldId id="310" r:id="rId25"/>
    <p:sldId id="312" r:id="rId26"/>
    <p:sldId id="390" r:id="rId27"/>
    <p:sldId id="391" r:id="rId28"/>
    <p:sldId id="269" r:id="rId29"/>
  </p:sldIdLst>
  <p:sldSz cx="9144000" cy="6858000" type="screen4x3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4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611028" cy="627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46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720185" y="0"/>
            <a:ext cx="3611028" cy="627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46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1873668"/>
            <a:ext cx="3611028" cy="6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6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720185" y="11873668"/>
            <a:ext cx="3611028" cy="6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46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611028" cy="627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720185" y="0"/>
            <a:ext cx="3611028" cy="627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6306" y="1562610"/>
            <a:ext cx="7500529" cy="421904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33314" y="6016049"/>
            <a:ext cx="6666513" cy="492222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873668"/>
            <a:ext cx="3611028" cy="6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720185" y="11873668"/>
            <a:ext cx="3611028" cy="627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52550" y="1562100"/>
            <a:ext cx="5627688" cy="4219575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1B2AA4F-B828-4D7C-AFD3-893933DAFC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1692275" y="4411663"/>
            <a:ext cx="18669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2282825" y="2293938"/>
            <a:ext cx="6897688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396875" y="2133600"/>
            <a:ext cx="8423275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0EB2F9E-C9E0-4EA3-A9E2-0DF5F691060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1692275" y="4411663"/>
            <a:ext cx="18669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2282825" y="2293938"/>
            <a:ext cx="6897688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396875" y="2133600"/>
            <a:ext cx="8423275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0EB2F9E-C9E0-4EA3-A9E2-0DF5F691060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5262563" y="4076700"/>
            <a:ext cx="1397000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130425" y="4749800"/>
            <a:ext cx="7013575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5262563" y="4076700"/>
            <a:ext cx="1397000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130425" y="4749800"/>
            <a:ext cx="7013575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endParaRPr lang="en-IN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76580" y="1039495"/>
            <a:ext cx="7991475" cy="123253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Automatic Traffic E-challan Generation Using Computer Vision</a:t>
            </a:r>
            <a:r>
              <a:rPr lang="en-US" sz="3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3124080" y="6245280"/>
            <a:ext cx="2895120" cy="475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IN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SCOE,  Department of Computer Engineering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155520" y="-2286000"/>
            <a:ext cx="2999880" cy="4762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2" name="CustomShape 5"/>
          <p:cNvSpPr/>
          <p:nvPr/>
        </p:nvSpPr>
        <p:spPr>
          <a:xfrm>
            <a:off x="307800" y="-2133720"/>
            <a:ext cx="2999880" cy="4762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3" name="CustomShape 6"/>
          <p:cNvSpPr/>
          <p:nvPr/>
        </p:nvSpPr>
        <p:spPr>
          <a:xfrm>
            <a:off x="63360" y="-136440"/>
            <a:ext cx="2943000" cy="4514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14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14480" y="0"/>
            <a:ext cx="1714320" cy="1152000"/>
          </a:xfrm>
          <a:prstGeom prst="rect">
            <a:avLst/>
          </a:prstGeom>
          <a:ln>
            <a:noFill/>
          </a:ln>
        </p:spPr>
      </p:pic>
      <p:sp>
        <p:nvSpPr>
          <p:cNvPr id="115" name="CustomShape 7"/>
          <p:cNvSpPr/>
          <p:nvPr/>
        </p:nvSpPr>
        <p:spPr>
          <a:xfrm>
            <a:off x="63425" y="48326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400" b="0" strike="noStrike" spc="-1">
                <a:solidFill>
                  <a:srgbClr val="FFFFFA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Title of Project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841995" y="2098105"/>
            <a:ext cx="6933960" cy="3686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FFFFFA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 Presentation by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Shrayank</a:t>
            </a: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 Mistry (B150234309)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Parag Nankar (</a:t>
            </a:r>
            <a:r>
              <a:rPr lang="en-IN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  <a:sym typeface="+mn-ea"/>
              </a:rPr>
              <a:t>B150234318</a:t>
            </a: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)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Gaurav </a:t>
            </a:r>
            <a:r>
              <a:rPr lang="en-IN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Patil</a:t>
            </a: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 (</a:t>
            </a:r>
            <a:r>
              <a:rPr lang="en-IN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  <a:sym typeface="+mn-ea"/>
              </a:rPr>
              <a:t>B150234334</a:t>
            </a: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)
 </a:t>
            </a:r>
            <a:r>
              <a:rPr lang="en-IN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Prathamesh</a:t>
            </a: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 </a:t>
            </a:r>
            <a:r>
              <a:rPr lang="en-IN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Tambe</a:t>
            </a: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 </a:t>
            </a: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(</a:t>
            </a:r>
            <a:r>
              <a:rPr lang="en-IN" sz="20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  <a:sym typeface="+mn-ea"/>
              </a:rPr>
              <a:t>B150234390</a:t>
            </a: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)</a:t>
            </a:r>
            <a:endParaRPr lang="en-IN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Bookman Old Style" panose="02050604050505020204"/>
              <a:ea typeface="SimSun" panose="02010600030101010101" pitchFamily="2" charset="-122"/>
            </a:endParaRPr>
          </a:p>
          <a:p>
            <a:pPr algn="ctr">
              <a:lnSpc>
                <a:spcPct val="90000"/>
              </a:lnSpc>
            </a:pPr>
            <a:endParaRPr lang="en-IN" sz="20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Bookman Old Style" panose="02050604050505020204"/>
              <a:ea typeface="SimSun" panose="02010600030101010101" pitchFamily="2" charset="-122"/>
            </a:endParaRPr>
          </a:p>
          <a:p>
            <a:pPr algn="ctr"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Group No :- 50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FFFFFA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Guided by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Prof.</a:t>
            </a:r>
            <a:r>
              <a:rPr lang="en-IN" sz="20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 M. R. </a:t>
            </a:r>
            <a:r>
              <a:rPr lang="en-IN" sz="20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ookman Old Style" panose="02050604050505020204"/>
                <a:ea typeface="SimSun" panose="02010600030101010101" pitchFamily="2" charset="-122"/>
              </a:rPr>
              <a:t>Dhage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r>
              <a:rPr lang="en-IN" sz="2000" b="0" strike="noStrike" spc="-1" dirty="0">
                <a:solidFill>
                  <a:srgbClr val="FFFFFA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SimSun" panose="02010600030101010101" pitchFamily="2" charset="-122"/>
              </a:rPr>
              <a:t>Department of Computer Engineering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algn="ctr">
              <a:lnSpc>
                <a:spcPct val="90000"/>
              </a:lnSpc>
            </a:pPr>
            <a:r>
              <a:rPr lang="en-IN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SimSun" panose="02010600030101010101" pitchFamily="2" charset="-122"/>
              </a:rPr>
              <a:t>Sinhgad</a:t>
            </a:r>
            <a:r>
              <a:rPr lang="en-IN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SimSun" panose="02010600030101010101" pitchFamily="2" charset="-122"/>
              </a:rPr>
              <a:t> College of Engineering, </a:t>
            </a:r>
            <a:r>
              <a:rPr lang="en-IN" sz="2000" b="0" strike="noStrike" spc="-1" dirty="0" err="1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SimSun" panose="02010600030101010101" pitchFamily="2" charset="-122"/>
              </a:rPr>
              <a:t>Vadgaon</a:t>
            </a:r>
            <a:r>
              <a:rPr lang="en-IN" sz="2000" b="0" strike="noStrike" spc="-1" dirty="0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/>
                <a:ea typeface="SimSun" panose="02010600030101010101" pitchFamily="2" charset="-122"/>
              </a:rPr>
              <a:t> (Bk), Pune</a:t>
            </a:r>
            <a:endParaRPr lang="en-IN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" name="Table 1"/>
          <p:cNvGraphicFramePr/>
          <p:nvPr/>
        </p:nvGraphicFramePr>
        <p:xfrm>
          <a:off x="332860" y="480630"/>
          <a:ext cx="8637840" cy="3171960"/>
        </p:xfrm>
        <a:graphic>
          <a:graphicData uri="http://schemas.openxmlformats.org/drawingml/2006/table">
            <a:tbl>
              <a:tblPr/>
              <a:tblGrid>
                <a:gridCol w="792000"/>
                <a:gridCol w="3383280"/>
                <a:gridCol w="1253520"/>
                <a:gridCol w="1604880"/>
                <a:gridCol w="1604160"/>
              </a:tblGrid>
              <a:tr h="491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Paper Num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Paper Name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Authors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Limitations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Advantages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CCCC"/>
                    </a:solidFill>
                  </a:tcPr>
                </a:tc>
              </a:tr>
              <a:tr h="2075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0" strike="noStrike" spc="-1">
                          <a:solidFill>
                            <a:srgbClr val="77777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3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strike="noStrike" spc="-1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Deep Learning System for Automatic License Plate
Detection and Recognition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0" strike="noStrike" spc="-1" dirty="0" err="1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Zied</a:t>
                      </a:r>
                      <a:r>
                        <a:rPr lang="en-IN" sz="1400" b="0" strike="noStrike" spc="-1" baseline="0" dirty="0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IN" sz="1400" b="0" strike="noStrike" spc="-1" baseline="0" dirty="0" err="1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Selmi,Mohmamed</a:t>
                      </a:r>
                      <a:r>
                        <a:rPr lang="en-IN" sz="1400" b="0" strike="noStrike" spc="-1" baseline="0" dirty="0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 Ben </a:t>
                      </a:r>
                      <a:r>
                        <a:rPr lang="en-IN" sz="1400" b="0" strike="noStrike" spc="-1" baseline="0" dirty="0" err="1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Halima,Adel</a:t>
                      </a:r>
                      <a:r>
                        <a:rPr lang="en-IN" sz="1400" b="0" strike="noStrike" spc="-1" baseline="0" dirty="0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 M. </a:t>
                      </a:r>
                      <a:r>
                        <a:rPr lang="en-IN" sz="1400" b="0" strike="noStrike" spc="-1" baseline="0" dirty="0" err="1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Alimi</a:t>
                      </a:r>
                      <a:endParaRPr lang="en-IN" sz="1800" b="0" strike="noStrike" spc="-1" dirty="0">
                        <a:solidFill>
                          <a:srgbClr val="11111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>
                          <a:solidFill>
                            <a:schemeClr val="accent6">
                              <a:lumMod val="10000"/>
                            </a:schemeClr>
                          </a:solidFill>
                          <a:latin typeface="+mj-lt"/>
                          <a:cs typeface="+mj-lt"/>
                        </a:rPr>
                        <a:t>Multiple License plate in image &amp; bad climatic conditions.</a:t>
                      </a:r>
                      <a:endParaRPr lang="en-IN" altLang="en-US" sz="1400">
                        <a:solidFill>
                          <a:schemeClr val="accent6">
                            <a:lumMod val="10000"/>
                          </a:schemeClr>
                        </a:solidFill>
                        <a:latin typeface="+mj-lt"/>
                        <a:cs typeface="+mj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strike="noStrike" spc="-1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Results for the Caltech dataset have given 94.8 %, but on the AOLP dataset in the three subsets they given 96.2 % in the AC, 95.4% in the LE and 95.1 % in the RP.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</a:tr>
              <a:tr h="428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5F5"/>
                    </a:solidFill>
                  </a:tcPr>
                </a:tc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586105" y="4220845"/>
            <a:ext cx="79527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800"/>
              <a:t>Using above three papers we are creating an application/system for checking the violation of the traffic rules.</a:t>
            </a:r>
            <a:endParaRPr lang="en-IN" alt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1044575" y="185420"/>
            <a:ext cx="7054850" cy="10236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buClr>
                <a:srgbClr val="FFFFFF"/>
              </a:buClr>
            </a:pPr>
            <a:r>
              <a:rPr lang="en-IN" altLang="en-US" sz="36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		Methodology</a:t>
            </a:r>
            <a:endParaRPr lang="en-IN" altLang="en-US" sz="36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14400" y="2609850"/>
            <a:ext cx="34677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IN" altLang="en-US" sz="2800"/>
              <a:t>Pre-Processing</a:t>
            </a:r>
            <a:endParaRPr lang="en-IN" altLang="en-US" sz="2800"/>
          </a:p>
        </p:txBody>
      </p:sp>
      <p:sp>
        <p:nvSpPr>
          <p:cNvPr id="5" name="Text Box 4"/>
          <p:cNvSpPr txBox="1"/>
          <p:nvPr/>
        </p:nvSpPr>
        <p:spPr>
          <a:xfrm>
            <a:off x="914400" y="3070225"/>
            <a:ext cx="2933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/>
              <a:t>Input Image</a:t>
            </a:r>
            <a:endParaRPr lang="en-IN" altLang="en-US" sz="2400"/>
          </a:p>
        </p:txBody>
      </p:sp>
      <p:sp>
        <p:nvSpPr>
          <p:cNvPr id="6" name="Text Box 5"/>
          <p:cNvSpPr txBox="1"/>
          <p:nvPr/>
        </p:nvSpPr>
        <p:spPr>
          <a:xfrm>
            <a:off x="5272405" y="3070225"/>
            <a:ext cx="2689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/>
              <a:t>Crop Image</a:t>
            </a:r>
            <a:endParaRPr lang="en-IN" altLang="en-US" sz="2400"/>
          </a:p>
        </p:txBody>
      </p:sp>
      <p:sp>
        <p:nvSpPr>
          <p:cNvPr id="7" name="Text Box 6"/>
          <p:cNvSpPr txBox="1"/>
          <p:nvPr/>
        </p:nvSpPr>
        <p:spPr>
          <a:xfrm>
            <a:off x="977265" y="1209040"/>
            <a:ext cx="719328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en-IN" altLang="en-US" sz="2800"/>
              <a:t>Input</a:t>
            </a:r>
            <a:endParaRPr lang="en-IN" altLang="en-US" sz="280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altLang="en-US" sz="2400"/>
              <a:t>Video - When traffic signal is red.</a:t>
            </a:r>
            <a:endParaRPr lang="en-IN" altLang="en-US" sz="240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altLang="en-US" sz="2400"/>
              <a:t>Create image frames from video.</a:t>
            </a:r>
            <a:endParaRPr lang="en-IN" altLang="en-US" sz="2400"/>
          </a:p>
        </p:txBody>
      </p:sp>
      <p:pic>
        <p:nvPicPr>
          <p:cNvPr id="8" name="Picture 7" descr="frame3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115" y="3736340"/>
            <a:ext cx="3202305" cy="2753995"/>
          </a:xfrm>
          <a:prstGeom prst="rect">
            <a:avLst/>
          </a:prstGeom>
        </p:spPr>
      </p:pic>
      <p:pic>
        <p:nvPicPr>
          <p:cNvPr id="9" name="Picture 8" descr="Cropp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0" y="4016375"/>
            <a:ext cx="3481070" cy="219456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30555" y="598805"/>
            <a:ext cx="44665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800">
                <a:sym typeface="+mn-ea"/>
              </a:rPr>
              <a:t>Pre-Processing</a:t>
            </a:r>
            <a:endParaRPr lang="en-IN" altLang="en-US" sz="2800" b="1"/>
          </a:p>
        </p:txBody>
      </p:sp>
      <p:sp>
        <p:nvSpPr>
          <p:cNvPr id="3" name="Text Box 2"/>
          <p:cNvSpPr txBox="1"/>
          <p:nvPr/>
        </p:nvSpPr>
        <p:spPr>
          <a:xfrm>
            <a:off x="630555" y="1310640"/>
            <a:ext cx="7690485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/>
              <a:t>Gaussian Blur :</a:t>
            </a:r>
            <a:endParaRPr lang="en-I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/>
          </a:p>
          <a:p>
            <a:r>
              <a:rPr lang="en-IN" altLang="en-US" sz="2400"/>
              <a:t>	</a:t>
            </a:r>
            <a:r>
              <a:rPr lang="en-IN" altLang="en-US" sz="2000"/>
              <a:t>Gaussian blurring is highly effective in removing 	gaussian 	noise from the image. </a:t>
            </a:r>
            <a:endParaRPr lang="en-IN" altLang="en-US" sz="2000"/>
          </a:p>
          <a:p>
            <a:endParaRPr lang="en-IN" altLang="en-US" sz="2000"/>
          </a:p>
          <a:p>
            <a:r>
              <a:rPr lang="en-IN" altLang="en-US" sz="2000"/>
              <a:t>	ImgBlurred = cv2.GaussianBlur(img, (5,5), 0)</a:t>
            </a:r>
            <a:endParaRPr lang="en-IN" altLang="en-US" sz="2000"/>
          </a:p>
        </p:txBody>
      </p:sp>
      <p:pic>
        <p:nvPicPr>
          <p:cNvPr id="4" name="Picture 3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8875" y="3665538"/>
            <a:ext cx="4286250" cy="2695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326390" y="922655"/>
            <a:ext cx="8707120" cy="5754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/>
              <a:t>Convert RGB to Gray Image - </a:t>
            </a:r>
            <a:endParaRPr lang="en-IN" altLang="en-US" sz="2400"/>
          </a:p>
          <a:p>
            <a:pPr marL="342900" indent="-342900"/>
            <a:r>
              <a:rPr lang="en-IN" altLang="en-US" sz="2000"/>
              <a:t>		RGB - Gray :  Y &lt;-  0.299 * R + 0.587 * G + 0.114 * B</a:t>
            </a:r>
            <a:endParaRPr lang="en-IN" altLang="en-US" sz="2000">
              <a:sym typeface="+mn-ea"/>
            </a:endParaRPr>
          </a:p>
          <a:p>
            <a:r>
              <a:rPr lang="en-IN" altLang="en-US" sz="2000"/>
              <a:t>	This is done with the help of cvtColor() from cv.</a:t>
            </a:r>
            <a:endParaRPr lang="en-IN" altLang="en-US" sz="2000"/>
          </a:p>
          <a:p>
            <a:endParaRPr lang="en-IN" altLang="en-US" sz="2400"/>
          </a:p>
          <a:p>
            <a:endParaRPr lang="en-I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/>
              <a:t>Threshold - </a:t>
            </a:r>
            <a:endParaRPr lang="en-IN" altLang="en-US" sz="2400"/>
          </a:p>
          <a:p>
            <a:r>
              <a:rPr lang="en-IN" altLang="en-US" sz="2400"/>
              <a:t>	</a:t>
            </a:r>
            <a:r>
              <a:rPr lang="en-IN" altLang="en-US" sz="2000"/>
              <a:t>Sobel operator is descrete differentiation operator. It compute an 	approximation of the gradient of an image intensity function.</a:t>
            </a:r>
            <a:endParaRPr lang="en-IN" altLang="en-US" sz="2000"/>
          </a:p>
          <a:p>
            <a:r>
              <a:rPr lang="en-IN" altLang="en-US" sz="2000"/>
              <a:t>	</a:t>
            </a:r>
            <a:endParaRPr lang="en-IN" altLang="en-US" sz="2000"/>
          </a:p>
          <a:p>
            <a:r>
              <a:rPr lang="en-IN" altLang="en-US" sz="2000"/>
              <a:t>	sobelx = cv2.Sobel(gray,cv2.CV_8U,1,0,ksize=5)</a:t>
            </a:r>
            <a:endParaRPr lang="en-IN" altLang="en-US" sz="2000"/>
          </a:p>
          <a:p>
            <a:r>
              <a:rPr lang="en-IN" altLang="en-US" sz="2000"/>
              <a:t>	th2=cv.threshold(sobelx,0,255,cv.THRESH_BINARY+cv.THRESH_	OTSU)</a:t>
            </a:r>
            <a:endParaRPr lang="en-IN" altLang="en-US" sz="2000"/>
          </a:p>
          <a:p>
            <a:endParaRPr lang="en-IN" altLang="en-US" sz="2000"/>
          </a:p>
          <a:p>
            <a:endParaRPr lang="en-IN" altLang="en-US" sz="2000"/>
          </a:p>
          <a:p>
            <a:endParaRPr lang="en-IN" altLang="en-US" sz="2000"/>
          </a:p>
        </p:txBody>
      </p:sp>
      <p:sp>
        <p:nvSpPr>
          <p:cNvPr id="2" name="Text Box 1"/>
          <p:cNvSpPr txBox="1"/>
          <p:nvPr/>
        </p:nvSpPr>
        <p:spPr>
          <a:xfrm>
            <a:off x="97790" y="400685"/>
            <a:ext cx="35515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800">
                <a:sym typeface="+mn-ea"/>
              </a:rPr>
              <a:t>Pre-Processing</a:t>
            </a: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82784" y="3244292"/>
            <a:ext cx="197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1581" y="634626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Sobel 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31021" y="634620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Threshold Image</a:t>
            </a:r>
            <a:endParaRPr lang="en-US" dirty="0"/>
          </a:p>
        </p:txBody>
      </p:sp>
      <p:pic>
        <p:nvPicPr>
          <p:cNvPr id="2" name="Content Placeholder 1" descr="Cropped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552700" y="1598930"/>
            <a:ext cx="4038600" cy="1417320"/>
          </a:xfrm>
          <a:prstGeom prst="rect">
            <a:avLst/>
          </a:prstGeom>
        </p:spPr>
      </p:pic>
      <p:pic>
        <p:nvPicPr>
          <p:cNvPr id="5" name="Content Placeholder 4" descr="sobel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3937635"/>
            <a:ext cx="3709035" cy="2270760"/>
          </a:xfrm>
          <a:prstGeom prst="rect">
            <a:avLst/>
          </a:prstGeom>
        </p:spPr>
      </p:pic>
      <p:pic>
        <p:nvPicPr>
          <p:cNvPr id="12" name="Picture 11" descr="Thres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705" y="3937635"/>
            <a:ext cx="3458210" cy="22707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366395" y="2098040"/>
            <a:ext cx="399224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/>
              <a:t>Closing</a:t>
            </a:r>
            <a:endParaRPr lang="en-IN" altLang="en-US" sz="2400"/>
          </a:p>
          <a:p>
            <a:r>
              <a:rPr lang="en-IN" altLang="en-US"/>
              <a:t>Used for closing small holes in object</a:t>
            </a:r>
            <a:endParaRPr lang="en-IN" altLang="en-US"/>
          </a:p>
          <a:p>
            <a:r>
              <a:rPr lang="en-IN" altLang="en-US"/>
              <a:t>cv2.morphologyEx(src=threshod_img, op=cv2.MORPH_CLOSE, kernel=element, dst=morph_img_threshold)</a:t>
            </a:r>
            <a:endParaRPr lang="en-IN" altLang="en-US"/>
          </a:p>
          <a:p>
            <a:endParaRPr lang="en-IN" altLang="en-US"/>
          </a:p>
          <a:p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400">
                <a:sym typeface="+mn-ea"/>
              </a:rPr>
              <a:t>Find Contours</a:t>
            </a:r>
            <a:endParaRPr lang="en-IN" altLang="en-US" sz="2400"/>
          </a:p>
          <a:p>
            <a:pPr indent="0" algn="l">
              <a:buFont typeface="Arial" panose="020B0604020202020204" pitchFamily="34" charset="0"/>
              <a:buNone/>
            </a:pPr>
            <a:r>
              <a:rPr lang="en-IN" altLang="en-US" b="1">
                <a:sym typeface="+mn-ea"/>
              </a:rPr>
              <a:t>	</a:t>
            </a:r>
            <a:r>
              <a:rPr lang="en-IN" altLang="en-US">
                <a:sym typeface="+mn-ea"/>
              </a:rPr>
              <a:t>Contours indicate the boundary pixels of objects</a:t>
            </a:r>
            <a:endParaRPr lang="en-IN" altLang="en-US"/>
          </a:p>
        </p:txBody>
      </p:sp>
      <p:graphicFrame>
        <p:nvGraphicFramePr>
          <p:cNvPr id="6" name="Object 5"/>
          <p:cNvGraphicFramePr/>
          <p:nvPr/>
        </p:nvGraphicFramePr>
        <p:xfrm>
          <a:off x="4338955" y="2036445"/>
          <a:ext cx="4605020" cy="2092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828800" imgH="1501140" progId="Paint.Picture">
                  <p:embed/>
                </p:oleObj>
              </mc:Choice>
              <mc:Fallback>
                <p:oleObj name="" r:id="rId1" imgW="1828800" imgH="1501140" progId="Paint.Picture">
                  <p:embed/>
                  <p:pic>
                    <p:nvPicPr>
                      <p:cNvPr id="0" name="Picture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38955" y="2036445"/>
                        <a:ext cx="4605020" cy="20929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238760" y="297815"/>
            <a:ext cx="30689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800">
                <a:sym typeface="+mn-ea"/>
              </a:rPr>
              <a:t>Pre-Processing</a:t>
            </a:r>
            <a:endParaRPr lang="en-US" sz="28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955" y="4280535"/>
            <a:ext cx="4605020" cy="244094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66395" y="819785"/>
            <a:ext cx="83204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US" sz="2400">
                <a:sym typeface="+mn-ea"/>
              </a:rPr>
              <a:t>Get Structuring Element (Rectangle):</a:t>
            </a:r>
            <a:endParaRPr lang="en-IN" altLang="en-US" sz="2400"/>
          </a:p>
          <a:p>
            <a:r>
              <a:rPr lang="en-IN" altLang="en-US">
                <a:sym typeface="+mn-ea"/>
              </a:rPr>
              <a:t>	element = 	cv2.getStructuringElement(shape=cv2.MORPH_RECT,ksize(17,3))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47065" y="1116965"/>
            <a:ext cx="747395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 sz="2000">
                <a:sym typeface="+mn-ea"/>
              </a:rPr>
              <a:t>contours = cv2.findContours(morph_img_threshold,mode=cv2.RETR_EXTERNAL,method=cv2.CHAIN_APPROX_NONE)</a:t>
            </a:r>
            <a:endParaRPr lang="en-IN" altLang="en-US" sz="2000"/>
          </a:p>
          <a:p>
            <a:pPr marL="342900" indent="-342900">
              <a:buAutoNum type="arabicPeriod"/>
            </a:pPr>
            <a:endParaRPr lang="en-IN" altLang="en-US" sz="2000"/>
          </a:p>
          <a:p>
            <a:pPr marL="342900" indent="-342900">
              <a:buAutoNum type="arabicPeriod"/>
            </a:pPr>
            <a:r>
              <a:rPr lang="en-IN" altLang="en-US" sz="2000">
                <a:sym typeface="+mn-ea"/>
              </a:rPr>
              <a:t>First parameter is source image (morph_img_threshold) , </a:t>
            </a:r>
            <a:endParaRPr lang="en-IN" altLang="en-US" sz="2000"/>
          </a:p>
          <a:p>
            <a:pPr marL="342900" indent="-342900">
              <a:buAutoNum type="arabicPeriod"/>
            </a:pPr>
            <a:r>
              <a:rPr lang="en-IN" altLang="en-US" sz="2000">
                <a:sym typeface="+mn-ea"/>
              </a:rPr>
              <a:t>Second parameter is contour retrieval mode mode=cv2.RETR_EXTERNAL, using this mode only outer edges are returned</a:t>
            </a:r>
            <a:endParaRPr lang="en-IN" altLang="en-US" sz="2000"/>
          </a:p>
          <a:p>
            <a:pPr marL="342900" indent="-342900">
              <a:buAutoNum type="arabicPeriod"/>
            </a:pPr>
            <a:r>
              <a:rPr lang="en-IN" altLang="en-US" sz="2000">
                <a:sym typeface="+mn-ea"/>
              </a:rPr>
              <a:t>Third is contour approximation method.</a:t>
            </a:r>
            <a:endParaRPr lang="en-IN" altLang="en-US" sz="2000"/>
          </a:p>
        </p:txBody>
      </p:sp>
      <p:sp>
        <p:nvSpPr>
          <p:cNvPr id="3" name="Text Box 2"/>
          <p:cNvSpPr txBox="1"/>
          <p:nvPr/>
        </p:nvSpPr>
        <p:spPr>
          <a:xfrm>
            <a:off x="647700" y="4229735"/>
            <a:ext cx="747331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 sz="2000" b="1"/>
              <a:t>Bounding Rectangle</a:t>
            </a:r>
            <a:endParaRPr lang="en-IN" altLang="en-US" sz="2000" b="1"/>
          </a:p>
          <a:p>
            <a:r>
              <a:rPr lang="en-IN" altLang="en-US" sz="2000"/>
              <a:t>	x,y,w,h = cv2.boundingRect(cnt)</a:t>
            </a:r>
            <a:endParaRPr lang="en-IN" altLang="en-US" sz="2000"/>
          </a:p>
          <a:p>
            <a:r>
              <a:rPr lang="en-IN" altLang="en-US" sz="2000"/>
              <a:t>	(x,y) top left corner co-ordinates of plate</a:t>
            </a:r>
            <a:endParaRPr lang="en-IN" altLang="en-US" sz="2000"/>
          </a:p>
          <a:p>
            <a:r>
              <a:rPr lang="en-IN" altLang="en-US" sz="2000"/>
              <a:t>	w = width</a:t>
            </a:r>
            <a:endParaRPr lang="en-IN" altLang="en-US" sz="2000"/>
          </a:p>
          <a:p>
            <a:r>
              <a:rPr lang="en-IN" altLang="en-US" sz="2000"/>
              <a:t>	h = heigth</a:t>
            </a:r>
            <a:endParaRPr lang="en-IN" altLang="en-US" sz="2000"/>
          </a:p>
          <a:p>
            <a:r>
              <a:rPr lang="en-IN" altLang="en-US" sz="2000"/>
              <a:t>	Plate image can be obtained by adding co-	ordinates and width and height.</a:t>
            </a:r>
            <a:endParaRPr lang="en-IN" altLang="en-US" sz="2000"/>
          </a:p>
          <a:p>
            <a:r>
              <a:rPr lang="en-IN" altLang="en-US" sz="2000"/>
              <a:t>	Hence number plate is detected.</a:t>
            </a:r>
            <a:endParaRPr lang="en-IN" altLang="en-US" sz="2000"/>
          </a:p>
          <a:p>
            <a:endParaRPr lang="en-IN" altLang="en-US" sz="2000"/>
          </a:p>
        </p:txBody>
      </p:sp>
      <p:sp>
        <p:nvSpPr>
          <p:cNvPr id="4" name="Text Box 3"/>
          <p:cNvSpPr txBox="1"/>
          <p:nvPr/>
        </p:nvSpPr>
        <p:spPr>
          <a:xfrm>
            <a:off x="647065" y="594995"/>
            <a:ext cx="30689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800">
                <a:sym typeface="+mn-ea"/>
              </a:rPr>
              <a:t>Pre-Processing</a:t>
            </a:r>
            <a:endParaRPr lang="en-US"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IN" altLang="en-US" sz="2400"/>
          </a:p>
          <a:p>
            <a:r>
              <a:rPr lang="en-IN" altLang="en-US" sz="2400"/>
              <a:t>Number Plate Detected</a:t>
            </a:r>
            <a:endParaRPr lang="en-IN" altLang="en-US" sz="2000"/>
          </a:p>
          <a:p>
            <a:endParaRPr lang="en-IN" altLang="en-US" sz="2000"/>
          </a:p>
          <a:p>
            <a:endParaRPr lang="en-US" sz="2000"/>
          </a:p>
          <a:p>
            <a:endParaRPr lang="en-IN" altLang="en-US" sz="2000"/>
          </a:p>
        </p:txBody>
      </p:sp>
      <p:sp>
        <p:nvSpPr>
          <p:cNvPr id="5" name="Text Box 4"/>
          <p:cNvSpPr txBox="1"/>
          <p:nvPr/>
        </p:nvSpPr>
        <p:spPr>
          <a:xfrm>
            <a:off x="651510" y="740410"/>
            <a:ext cx="30689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800">
                <a:sym typeface="+mn-ea"/>
              </a:rPr>
              <a:t>Pre-Processing</a:t>
            </a:r>
            <a:endParaRPr lang="en-US" sz="2800"/>
          </a:p>
        </p:txBody>
      </p:sp>
      <p:pic>
        <p:nvPicPr>
          <p:cNvPr id="7" name="Content Placeholder 6" descr="Plate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200" y="3068955"/>
            <a:ext cx="4038600" cy="2113915"/>
          </a:xfrm>
          <a:prstGeom prst="rect">
            <a:avLst/>
          </a:prstGeom>
        </p:spPr>
      </p:pic>
      <p:pic>
        <p:nvPicPr>
          <p:cNvPr id="9" name="Picture 8" descr="Plate_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5" y="3305810"/>
            <a:ext cx="3037205" cy="16408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>
              <a:buFont typeface="Arial" panose="020B0604020202020204" pitchFamily="34" charset="0"/>
              <a:buChar char="•"/>
            </a:pPr>
            <a:r>
              <a:rPr lang="en-IN" altLang="en-US" sz="2400"/>
              <a:t>Creating Threshold Image</a:t>
            </a:r>
            <a:endParaRPr lang="en-IN" altLang="en-US" sz="2400"/>
          </a:p>
          <a:p>
            <a:pPr lvl="1">
              <a:buFont typeface="Wingdings" panose="05000000000000000000" charset="0"/>
              <a:buChar char="ü"/>
            </a:pPr>
            <a:r>
              <a:rPr lang="en-IN" altLang="en-US" sz="2000"/>
              <a:t>Gaussian</a:t>
            </a:r>
            <a:endParaRPr lang="en-IN" altLang="en-US" sz="2000"/>
          </a:p>
          <a:p>
            <a:pPr lvl="1">
              <a:buFont typeface="Wingdings" panose="05000000000000000000" charset="0"/>
              <a:buChar char="ü"/>
            </a:pPr>
            <a:r>
              <a:rPr lang="en-IN" altLang="en-US" sz="2000"/>
              <a:t>Threshold</a:t>
            </a:r>
            <a:endParaRPr lang="en-IN" altLang="en-US" sz="2000"/>
          </a:p>
          <a:p>
            <a:pPr lvl="1">
              <a:buFont typeface="Wingdings" panose="05000000000000000000" charset="0"/>
              <a:buChar char="ü"/>
            </a:pPr>
            <a:r>
              <a:rPr lang="en-IN" altLang="en-US" sz="2000"/>
              <a:t>Threshold (Gray)</a:t>
            </a:r>
            <a:endParaRPr lang="en-IN" altLang="en-US" sz="2000"/>
          </a:p>
          <a:p>
            <a:pPr lvl="1">
              <a:buFont typeface="Wingdings" panose="05000000000000000000" charset="0"/>
              <a:buChar char="ü"/>
            </a:pPr>
            <a:r>
              <a:rPr lang="en-IN" altLang="en-US" sz="2000"/>
              <a:t>Otsu</a:t>
            </a:r>
            <a:endParaRPr lang="en-IN" altLang="en-US" sz="2000"/>
          </a:p>
          <a:p>
            <a:pPr>
              <a:buNone/>
            </a:pPr>
            <a:endParaRPr lang="en-US" sz="2000"/>
          </a:p>
        </p:txBody>
      </p:sp>
      <p:sp>
        <p:nvSpPr>
          <p:cNvPr id="5" name="Text Box 4"/>
          <p:cNvSpPr txBox="1"/>
          <p:nvPr/>
        </p:nvSpPr>
        <p:spPr>
          <a:xfrm>
            <a:off x="457200" y="582295"/>
            <a:ext cx="29673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800">
                <a:sym typeface="+mn-ea"/>
              </a:rPr>
              <a:t>Pre-Processing</a:t>
            </a: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685540" y="1600200"/>
            <a:ext cx="5001260" cy="4645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IN" altLang="en-US" sz="2400">
                <a:sym typeface="+mn-ea"/>
              </a:rPr>
              <a:t>Connected Component Analysis</a:t>
            </a:r>
            <a:endParaRPr lang="en-IN" altLang="en-US" sz="2400">
              <a:sym typeface="+mn-ea"/>
            </a:endParaRPr>
          </a:p>
          <a:p>
            <a:endParaRPr lang="en-US" sz="2400"/>
          </a:p>
          <a:p>
            <a:pPr lvl="1">
              <a:buFont typeface="Wingdings" panose="05000000000000000000" charset="0"/>
              <a:buChar char="§"/>
            </a:pPr>
            <a:r>
              <a:rPr lang="en-IN" altLang="en-US" sz="2100"/>
              <a:t>Map component labels to hue value</a:t>
            </a:r>
            <a:endParaRPr lang="en-IN" altLang="en-US" sz="2100"/>
          </a:p>
          <a:p>
            <a:pPr lvl="1">
              <a:buFont typeface="Wingdings" panose="05000000000000000000" charset="0"/>
              <a:buChar char="§"/>
            </a:pPr>
            <a:endParaRPr lang="en-IN" altLang="en-US" sz="2100"/>
          </a:p>
          <a:p>
            <a:pPr lvl="1">
              <a:buFont typeface="Wingdings" panose="05000000000000000000" charset="0"/>
              <a:buChar char="§"/>
            </a:pPr>
            <a:r>
              <a:rPr lang="en-IN" altLang="en-US" sz="2100"/>
              <a:t>cvt to BGR for display</a:t>
            </a:r>
            <a:endParaRPr lang="en-IN" altLang="en-US" sz="2100"/>
          </a:p>
          <a:p>
            <a:pPr lvl="1">
              <a:buFont typeface="Wingdings" panose="05000000000000000000" charset="0"/>
              <a:buChar char="§"/>
            </a:pPr>
            <a:endParaRPr lang="en-IN" altLang="en-US" sz="2100"/>
          </a:p>
          <a:p>
            <a:pPr lvl="1">
              <a:buFont typeface="Wingdings" panose="05000000000000000000" charset="0"/>
              <a:buChar char="§"/>
            </a:pPr>
            <a:r>
              <a:rPr lang="en-IN" altLang="en-US" sz="2100"/>
              <a:t>set background label to black</a:t>
            </a:r>
            <a:endParaRPr lang="en-IN" altLang="en-US" sz="2100"/>
          </a:p>
        </p:txBody>
      </p:sp>
      <p:sp>
        <p:nvSpPr>
          <p:cNvPr id="6" name="Text Box 5"/>
          <p:cNvSpPr txBox="1"/>
          <p:nvPr/>
        </p:nvSpPr>
        <p:spPr>
          <a:xfrm>
            <a:off x="457200" y="713740"/>
            <a:ext cx="29673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800">
                <a:sym typeface="+mn-ea"/>
              </a:rPr>
              <a:t>Pre-Processing</a:t>
            </a: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987290" y="2535555"/>
            <a:ext cx="3578860" cy="2303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417240" y="380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Problem Statement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12480" y="1340280"/>
            <a:ext cx="8686440" cy="5486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Clr>
                <a:srgbClr val="FFFFFF"/>
              </a:buClr>
              <a:buFont typeface="Symbol" panose="05050102010706020507" charset="2"/>
              <a:buChar char="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Detection of Vehicle Number Plate &amp; E-challan Generation on Rule Violation by Using Computer Vision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21" name="Picture 120"/>
          <p:cNvPicPr/>
          <p:nvPr/>
        </p:nvPicPr>
        <p:blipFill>
          <a:blip r:embed="rId1"/>
          <a:stretch>
            <a:fillRect/>
          </a:stretch>
        </p:blipFill>
        <p:spPr>
          <a:xfrm>
            <a:off x="576720" y="3384000"/>
            <a:ext cx="4003560" cy="2664000"/>
          </a:xfrm>
          <a:prstGeom prst="rect">
            <a:avLst/>
          </a:prstGeom>
          <a:ln>
            <a:noFill/>
          </a:ln>
        </p:spPr>
      </p:pic>
      <p:pic>
        <p:nvPicPr>
          <p:cNvPr id="122" name="Picture 121"/>
          <p:cNvPicPr/>
          <p:nvPr/>
        </p:nvPicPr>
        <p:blipFill>
          <a:blip r:embed="rId2"/>
          <a:stretch>
            <a:fillRect/>
          </a:stretch>
        </p:blipFill>
        <p:spPr>
          <a:xfrm>
            <a:off x="4824000" y="3600000"/>
            <a:ext cx="4129200" cy="2319840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1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12" dur="500"/>
                                        <p:tgtEl>
                                          <p:spTgt spid="120">
                                            <p:txEl>
                                              <p:pRg st="0" end="1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57200" y="713740"/>
            <a:ext cx="30689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800">
                <a:sym typeface="+mn-ea"/>
              </a:rPr>
              <a:t>Pre-Processing</a:t>
            </a:r>
            <a:endParaRPr lang="en-US" sz="2800"/>
          </a:p>
        </p:txBody>
      </p:sp>
      <p:sp>
        <p:nvSpPr>
          <p:cNvPr id="13" name="Content Placeholder 12"/>
          <p:cNvSpPr/>
          <p:nvPr>
            <p:ph sz="half" idx="1"/>
          </p:nvPr>
        </p:nvSpPr>
        <p:spPr/>
        <p:txBody>
          <a:bodyPr/>
          <a:p>
            <a:r>
              <a:rPr lang="en-IN" altLang="en-US" sz="2400"/>
              <a:t>Resize the image</a:t>
            </a:r>
            <a:endParaRPr lang="en-IN" altLang="en-US" sz="2400"/>
          </a:p>
          <a:p>
            <a:endParaRPr lang="en-IN" altLang="en-US" sz="2400"/>
          </a:p>
          <a:p>
            <a:r>
              <a:rPr lang="en-IN" altLang="en-US" sz="2400"/>
              <a:t>Contour Creation	</a:t>
            </a:r>
            <a:endParaRPr lang="en-IN" altLang="en-US" sz="2400"/>
          </a:p>
          <a:p>
            <a:pPr marL="0" indent="0">
              <a:buNone/>
            </a:pPr>
            <a:r>
              <a:rPr lang="en-IN" altLang="en-US" sz="2400"/>
              <a:t>	</a:t>
            </a:r>
            <a:endParaRPr lang="en-IN" altLang="en-US" sz="2400"/>
          </a:p>
          <a:p>
            <a:pPr lvl="1"/>
            <a:r>
              <a:rPr lang="en-IN" altLang="en-US" sz="2100"/>
              <a:t>Rectangle of specified size</a:t>
            </a:r>
            <a:endParaRPr lang="en-IN" altLang="en-US" sz="2100"/>
          </a:p>
          <a:p>
            <a:pPr marL="457200" lvl="1" indent="0">
              <a:buNone/>
            </a:pPr>
            <a:endParaRPr lang="en-IN" altLang="en-US" sz="2100"/>
          </a:p>
          <a:p>
            <a:pPr lvl="1"/>
            <a:r>
              <a:rPr lang="en-IN" altLang="en-US" sz="2100"/>
              <a:t>Match pixels</a:t>
            </a:r>
            <a:endParaRPr lang="en-IN" altLang="en-US" sz="2100"/>
          </a:p>
          <a:p>
            <a:pPr lvl="1"/>
            <a:endParaRPr lang="en-IN" altLang="en-US" sz="2400"/>
          </a:p>
          <a:p>
            <a:endParaRPr lang="en-IN" altLang="en-US" sz="2400"/>
          </a:p>
          <a:p>
            <a:endParaRPr lang="en-IN" altLang="en-US" sz="2400"/>
          </a:p>
        </p:txBody>
      </p:sp>
      <p:pic>
        <p:nvPicPr>
          <p:cNvPr id="17" name="Content Placeholder 16" descr="Contour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33340" y="1600200"/>
            <a:ext cx="3276600" cy="1463040"/>
          </a:xfrm>
          <a:prstGeom prst="rect">
            <a:avLst/>
          </a:prstGeom>
        </p:spPr>
      </p:pic>
      <p:pic>
        <p:nvPicPr>
          <p:cNvPr id="18" name="Picture 17" descr="Clean_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340" y="3956685"/>
            <a:ext cx="3276600" cy="10636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8965" cy="4526280"/>
          </a:xfrm>
        </p:spPr>
        <p:txBody>
          <a:bodyPr/>
          <a:p>
            <a:r>
              <a:rPr lang="en-IN" altLang="en-US" sz="2400"/>
              <a:t>Optical Character Recognition</a:t>
            </a:r>
            <a:endParaRPr lang="en-IN" altLang="en-US"/>
          </a:p>
          <a:p>
            <a:pPr marL="0" indent="0">
              <a:buNone/>
            </a:pPr>
            <a:r>
              <a:rPr lang="en-IN" altLang="en-US" sz="2400"/>
              <a:t>    </a:t>
            </a:r>
            <a:r>
              <a:rPr lang="en-IN" altLang="en-US" sz="2000"/>
              <a:t>Using Tesseract python library </a:t>
            </a:r>
            <a:endParaRPr lang="en-IN" altLang="en-US" sz="2000"/>
          </a:p>
          <a:p>
            <a:pPr marL="0" indent="0">
              <a:buNone/>
            </a:pPr>
            <a:r>
              <a:rPr lang="en-IN" altLang="en-US" sz="2000"/>
              <a:t>    from tesseract import image_to_string</a:t>
            </a:r>
            <a:endParaRPr lang="en-IN" altLang="en-US" sz="2000"/>
          </a:p>
          <a:p>
            <a:pPr marL="0" indent="0">
              <a:buNone/>
            </a:pPr>
            <a:r>
              <a:rPr lang="en-IN" altLang="en-US" sz="2000"/>
              <a:t>    print  image_to_string(Image.open('test-english.jpg'),                     lang='eng')</a:t>
            </a:r>
            <a:endParaRPr lang="en-IN" altLang="en-US" sz="2000"/>
          </a:p>
          <a:p>
            <a:pPr marL="0" indent="0">
              <a:buNone/>
            </a:pPr>
            <a:endParaRPr lang="en-IN" altLang="en-US" sz="2400"/>
          </a:p>
          <a:p>
            <a:pPr marL="0" indent="0">
              <a:buNone/>
            </a:pPr>
            <a:r>
              <a:rPr lang="en-IN" altLang="en-US" sz="2400"/>
              <a:t>Output:-</a:t>
            </a:r>
            <a:endParaRPr lang="en-IN" altLang="en-US" sz="2400"/>
          </a:p>
          <a:p>
            <a:pPr marL="0" indent="0">
              <a:buNone/>
            </a:pPr>
            <a:r>
              <a:rPr lang="en-IN" altLang="en-US" sz="2000"/>
              <a:t>MH14GY7706</a:t>
            </a:r>
            <a:endParaRPr lang="en-IN" altLang="en-US" sz="2000"/>
          </a:p>
        </p:txBody>
      </p:sp>
      <p:sp>
        <p:nvSpPr>
          <p:cNvPr id="6" name="Text Box 5"/>
          <p:cNvSpPr txBox="1"/>
          <p:nvPr/>
        </p:nvSpPr>
        <p:spPr>
          <a:xfrm>
            <a:off x="457200" y="766445"/>
            <a:ext cx="430720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800"/>
              <a:t>Feature Extraction</a:t>
            </a:r>
            <a:endParaRPr lang="en-IN" alt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2" name="Picture 1" descr="Clean_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7590" y="4237990"/>
            <a:ext cx="3204845" cy="13963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Verification</a:t>
            </a:r>
            <a:endParaRPr lang="en-IN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33054" y="1497508"/>
            <a:ext cx="6539345" cy="329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altLang="en-US" sz="2800" dirty="0" err="1">
                <a:latin typeface="Calibri" panose="020F0502020204030204" charset="0"/>
                <a:ea typeface="Calibri" panose="020F0502020204030204" charset="0"/>
                <a:cs typeface="Times New Roman" panose="02020603050405020304" pitchFamily="18" charset="0"/>
              </a:rPr>
              <a:t>Database Verification</a:t>
            </a:r>
            <a:endParaRPr lang="en-IN" altLang="en-US" sz="2800" dirty="0" err="1"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IN" altLang="en-US" sz="2800" dirty="0" err="1"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altLang="en-US" sz="2800" dirty="0" err="1">
                <a:latin typeface="Calibri" panose="020F0502020204030204" charset="0"/>
                <a:ea typeface="Calibri" panose="020F0502020204030204" charset="0"/>
                <a:cs typeface="Times New Roman" panose="02020603050405020304" pitchFamily="18" charset="0"/>
              </a:rPr>
              <a:t>SQL database of vehicle owners</a:t>
            </a:r>
            <a:endParaRPr lang="en-IN" altLang="en-US" sz="2800" dirty="0" err="1"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 err="1">
              <a:latin typeface="Calibri" panose="020F0502020204030204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z="24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E-challan Generation</a:t>
            </a:r>
            <a:endParaRPr lang="en-IN" sz="24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sym typeface="+mn-ea"/>
            </a:endParaRPr>
          </a:p>
          <a:p>
            <a:pPr marL="342900" lvl="0" indent="-34290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endParaRPr lang="en-IN" sz="2400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lvl="2"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Api</a:t>
            </a:r>
            <a:r>
              <a:rPr lang="en-IN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for </a:t>
            </a:r>
            <a:r>
              <a:rPr lang="en-IN" sz="2400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sms</a:t>
            </a:r>
            <a:r>
              <a:rPr lang="en-IN" sz="24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sym typeface="+mn-ea"/>
              </a:rPr>
              <a:t> sending : way2sms</a:t>
            </a:r>
            <a:endParaRPr lang="en-IN" sz="2400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marL="571500" indent="-571500">
              <a:buFont typeface="Wingdings" panose="05000000000000000000" charset="0"/>
              <a:buChar char="Ø"/>
            </a:pPr>
            <a:r>
              <a:rPr lang="en-IN" altLang="en-US"/>
              <a:t>Results</a:t>
            </a:r>
            <a:endParaRPr lang="en-IN" altLang="en-US"/>
          </a:p>
        </p:txBody>
      </p:sp>
      <p:pic>
        <p:nvPicPr>
          <p:cNvPr id="7" name="Content Placeholder 6" descr="GUI_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57200" y="2029460"/>
            <a:ext cx="4038600" cy="3667125"/>
          </a:xfrm>
          <a:prstGeom prst="rect">
            <a:avLst/>
          </a:prstGeom>
        </p:spPr>
      </p:pic>
      <p:pic>
        <p:nvPicPr>
          <p:cNvPr id="8" name="Content Placeholder 7" descr="GUI_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028190"/>
            <a:ext cx="4038600" cy="36696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463550" y="5894070"/>
            <a:ext cx="4011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Initial Window</a:t>
            </a:r>
            <a:endParaRPr lang="en-I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4648200" y="5894070"/>
            <a:ext cx="4011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After clicking user 1</a:t>
            </a:r>
            <a:endParaRPr lang="en-I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marL="571500" indent="-571500">
              <a:buFont typeface="Wingdings" panose="05000000000000000000" charset="0"/>
              <a:buChar char="Ø"/>
            </a:pPr>
            <a:r>
              <a:rPr lang="en-IN" altLang="en-US">
                <a:sym typeface="+mn-ea"/>
              </a:rPr>
              <a:t>Results</a:t>
            </a:r>
            <a:endParaRPr lang="en-US"/>
          </a:p>
        </p:txBody>
      </p:sp>
      <p:pic>
        <p:nvPicPr>
          <p:cNvPr id="7" name="Content Placeholder 6" descr="Screenshot_2019-06-07-18-12-45-704_com.android.mm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375535" y="1617345"/>
            <a:ext cx="4393565" cy="45262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References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81305" y="1254125"/>
            <a:ext cx="8404860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/>
              <a:t>[1] TANG Yufeng, LUO Bin,TANG Jin, WU Fubu. New heuristic algorithm of license plate location based on statistical feature.[J] Computer Engineering and</a:t>
            </a:r>
            <a:endParaRPr lang="en-US"/>
          </a:p>
          <a:p>
            <a:pPr algn="just"/>
            <a:r>
              <a:rPr lang="en-US"/>
              <a:t>Application, 2015,51(6): 154-158.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[2] Abolghasemi V, Ahmadyfard A. An edge-based color-aidedmethod for license plate detection[J]. Image &amp; Vision Computing, 2009, 27(8):1134-1142.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[3] Comelli P,Ferragina P,Granieri M N. Optical Recognition of Motor Vehicle License Plates[J], Vehicular Technology, IEEE Transactions on, 1995,44: 790-799.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[4] SI Qing-ya. The design and implementation of License Plate Recognition System based on robust illumination[D]. Nanjing: Nanjing University of Posts and</a:t>
            </a:r>
            <a:endParaRPr lang="en-US"/>
          </a:p>
          <a:p>
            <a:pPr algn="just"/>
            <a:r>
              <a:rPr lang="en-US"/>
              <a:t>Telecommunications, 2013.</a:t>
            </a:r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[5] Deneen K M V. An Algorithm for License Plate Recognition Applied to Intelligent Transportation System[J]. IEEE Transactions on Intelligent Transportation Systems, 2011, 12(3):830-845.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456565" y="158750"/>
            <a:ext cx="8228965" cy="77787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Motivation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457200" y="936625"/>
            <a:ext cx="8397240" cy="553529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IN" alt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H</a:t>
            </a: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uman </a:t>
            </a:r>
            <a:r>
              <a:rPr lang="en-IN" alt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I</a:t>
            </a: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ntervention for violation of rule detection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2900" algn="l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alt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Automation of system</a:t>
            </a: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alt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Applicable on many Signals</a:t>
            </a:r>
            <a:endParaRPr lang="en-IN" alt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endParaRPr lang="en-IN" alt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endParaRPr lang="en-IN" alt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endParaRPr lang="en-IN" alt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endParaRPr lang="en-US" sz="2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anose="02010600030101010101" pitchFamily="2" charset="-122"/>
            </a:endParaRPr>
          </a:p>
          <a:p>
            <a:pPr indent="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None/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342900" indent="-34290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5" name="ezgif-3-e9aee1787a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07110" y="2583180"/>
            <a:ext cx="7127240" cy="32969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067685" y="6063615"/>
            <a:ext cx="34855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2800"/>
              <a:t>On going System</a:t>
            </a:r>
            <a:endParaRPr lang="en-IN" altLang="en-US" sz="28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1413720" y="44280"/>
            <a:ext cx="6554520" cy="1523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Primary Objectives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457200" y="1296670"/>
            <a:ext cx="8228965" cy="5039995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z="2800" b="0" strike="noStrike" spc="-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Pre-processing:</a:t>
            </a:r>
            <a:endParaRPr lang="en-IN" sz="28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428750" lvl="2" indent="-514350">
              <a:lnSpc>
                <a:spcPct val="100000"/>
              </a:lnSpc>
              <a:buClr>
                <a:srgbClr val="FFFFFF"/>
              </a:buClr>
              <a:buFont typeface="+mj-lt"/>
              <a:buAutoNum type="alphaLcParenR"/>
            </a:pPr>
            <a:r>
              <a:rPr lang="en-IN" sz="2400" spc="-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Capture Image</a:t>
            </a:r>
            <a:endParaRPr lang="en-IN" sz="24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428750" lvl="2" indent="-514350">
              <a:lnSpc>
                <a:spcPct val="100000"/>
              </a:lnSpc>
              <a:buClr>
                <a:srgbClr val="FFFFFF"/>
              </a:buClr>
              <a:buFont typeface="+mj-lt"/>
              <a:buAutoNum type="alphaLcParenR"/>
            </a:pPr>
            <a:r>
              <a:rPr lang="en-IN" sz="2400" spc="-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B0604020202020204"/>
                <a:sym typeface="+mn-ea"/>
              </a:rPr>
              <a:t>Number plate identification</a:t>
            </a:r>
            <a:endParaRPr lang="en-IN" sz="24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endParaRPr lang="en-IN" sz="28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z="2800" b="0" strike="noStrike" spc="-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Feature Extraction:</a:t>
            </a:r>
            <a:endParaRPr lang="en-IN" sz="28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428750" lvl="2" indent="-514350">
              <a:lnSpc>
                <a:spcPct val="100000"/>
              </a:lnSpc>
              <a:buClr>
                <a:srgbClr val="FFFFFF"/>
              </a:buClr>
              <a:buFont typeface="+mj-lt"/>
              <a:buAutoNum type="alphaLcParenR"/>
            </a:pPr>
            <a:r>
              <a:rPr lang="en-IN" sz="2400" b="0" strike="noStrike" spc="-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Number plate pre-processing</a:t>
            </a:r>
            <a:endParaRPr lang="en-IN" sz="24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428750" lvl="2" indent="-514350">
              <a:lnSpc>
                <a:spcPct val="100000"/>
              </a:lnSpc>
              <a:buClr>
                <a:srgbClr val="FFFFFF"/>
              </a:buClr>
              <a:buFont typeface="+mj-lt"/>
              <a:buAutoNum type="alphaLcParenR"/>
            </a:pPr>
            <a:r>
              <a:rPr lang="en-IN" sz="2400" b="0" strike="noStrike" spc="-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Classification (using Tesseract)</a:t>
            </a:r>
            <a:endParaRPr lang="en-IN" sz="24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indent="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None/>
            </a:pPr>
            <a:endParaRPr lang="en-IN" sz="28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z="2800" b="0" strike="noStrike" spc="-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Verification:</a:t>
            </a:r>
            <a:endParaRPr lang="en-IN" sz="28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428750" lvl="2" indent="-514350">
              <a:lnSpc>
                <a:spcPct val="100000"/>
              </a:lnSpc>
              <a:buClr>
                <a:srgbClr val="FFFFFF"/>
              </a:buClr>
              <a:buFont typeface="+mj-lt"/>
              <a:buAutoNum type="alphaLcParenR"/>
            </a:pPr>
            <a:r>
              <a:rPr lang="en-IN" sz="2400" b="0" strike="noStrike" spc="-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Database Verification</a:t>
            </a:r>
            <a:endParaRPr lang="en-IN" sz="24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428750" lvl="2" indent="-514350">
              <a:lnSpc>
                <a:spcPct val="100000"/>
              </a:lnSpc>
              <a:buClr>
                <a:srgbClr val="FFFFFF"/>
              </a:buClr>
              <a:buFont typeface="+mj-lt"/>
              <a:buAutoNum type="alphaLcParenR"/>
            </a:pPr>
            <a:r>
              <a:rPr lang="en-IN" sz="2400" b="0" strike="noStrike" spc="-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 panose="020B0604020202020204"/>
              </a:rPr>
              <a:t>E-challan Generation</a:t>
            </a:r>
            <a:endParaRPr lang="en-IN" sz="24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endParaRPr lang="en-IN" sz="2800" b="0" strike="noStrike" spc="-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1428750" lvl="2" indent="-514350">
              <a:lnSpc>
                <a:spcPct val="100000"/>
              </a:lnSpc>
              <a:buClr>
                <a:srgbClr val="FFFFFF"/>
              </a:buClr>
              <a:buFont typeface="+mj-lt"/>
              <a:buAutoNum type="alphaLcParenR"/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3" name="Picture 2" descr="dataflow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3980" y="1133475"/>
            <a:ext cx="6416675" cy="55880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909320" y="429895"/>
            <a:ext cx="4806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Ø"/>
            </a:pPr>
            <a:r>
              <a:rPr lang="en-IN" altLang="en-US" sz="2800"/>
              <a:t>System Overview</a:t>
            </a:r>
            <a:r>
              <a:rPr lang="en-IN" altLang="en-US"/>
              <a:t> </a:t>
            </a:r>
            <a:endParaRPr lang="en-I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35025" y="270510"/>
            <a:ext cx="7378700" cy="217297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IN" altLang="en-US" sz="400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Literature Review</a:t>
            </a:r>
            <a:endParaRPr lang="en-IN" altLang="en-US" sz="4000" strike="noStrike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endParaRPr lang="en-US" sz="2800" b="0" strike="noStrike" spc="-1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  <a:ea typeface="SimSun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License Plate Detection and Localization in Complex Scenes Based on Deep-Learning
IEEE 2018</a:t>
            </a:r>
            <a:endParaRPr lang="en-US" sz="24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61960" y="2443480"/>
            <a:ext cx="8324640" cy="4784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indent="0">
              <a:lnSpc>
                <a:spcPct val="100000"/>
              </a:lnSpc>
              <a:buFont typeface="Wingdings" panose="05000000000000000000" charset="0"/>
              <a:buNone/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Methodology :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742950" lvl="1" indent="-285750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Convolutional neural network(CNN) is used to recognize the license plate by converted object detection problem into a binary classification problem.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742950" lvl="1" indent="-285750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Candidate regions are generated on the sliding window by using selective search algorithm.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742950" lvl="1" indent="-285750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Finally, Support Vector Machine is used for classification.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Accuracy &amp; Results </a:t>
            </a: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: Compared with license plate detection in traditional machine learning, it has obvious advantages in detection accuracy, especially for complex scenes, the positioning accuracy has been improved significantly.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762480" y="457200"/>
            <a:ext cx="7264800" cy="14004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Characters Feature based Indian Vehicle License Plate Detection and Recognition
IEEE 2017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633240" y="1857600"/>
            <a:ext cx="7877880" cy="5058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lvl="0" indent="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None/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Methodology :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742950" lvl="1" indent="-285750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Adaptive preprocessing.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742950" lvl="1" indent="-285750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Segmentation of character were done using vertical and horizontal projection of the extracted license plate.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742950" lvl="1" indent="-285750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Feature vector is extracted from the boundary analysis of the character.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742950" lvl="1" indent="-285750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Finally character recognition were done using K-nearest neighbor classifier based on feature vector.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457200"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Accuracy &amp; Results </a:t>
            </a: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:  This paper, the presented approach is effectively able to extract single line license plate and feature extraction technique which is based on boundary of the character.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6160" y="307440"/>
            <a:ext cx="8051760" cy="1400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Deep Learning System for Automatic License Plate
Detection and Recognition
IEEE 2017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695880" y="2010240"/>
            <a:ext cx="8123040" cy="3382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indent="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None/>
            </a:pP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Methodology :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	1) Licence Plate Detection Using 1st Conventional Neural Network  	2) Character Segmentation Using Boundary Boxes.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	3) Character Recognination using 2nd Conventional Neural Network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 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en-IN" sz="18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Accuracy &amp; Results </a:t>
            </a:r>
            <a:r>
              <a:rPr lang="en-IN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  <a:ea typeface="SimSun" panose="02010600030101010101" pitchFamily="2" charset="-122"/>
              </a:rPr>
              <a:t>:   results for the Caltech dataset have given 94.8 %, but on the AOLP dataset in the three subsets they given 96.2 % in the AC, 95.4% in the LE and 95.1 % in the RP.</a:t>
            </a:r>
            <a:endParaRPr lang="en-I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" name="Table 1"/>
          <p:cNvGraphicFramePr/>
          <p:nvPr/>
        </p:nvGraphicFramePr>
        <p:xfrm>
          <a:off x="360000" y="496080"/>
          <a:ext cx="8352000" cy="6250440"/>
        </p:xfrm>
        <a:graphic>
          <a:graphicData uri="http://schemas.openxmlformats.org/drawingml/2006/table">
            <a:tbl>
              <a:tblPr/>
              <a:tblGrid>
                <a:gridCol w="766080"/>
                <a:gridCol w="2227680"/>
                <a:gridCol w="1670760"/>
                <a:gridCol w="2137320"/>
                <a:gridCol w="1550160"/>
              </a:tblGrid>
              <a:tr h="491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Paper  Num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Paper Name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Authors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Limitations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Advantages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3CCCC"/>
                    </a:solidFill>
                  </a:tcPr>
                </a:tc>
              </a:tr>
              <a:tr h="185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0" strike="noStrike" spc="-1">
                          <a:solidFill>
                            <a:srgbClr val="77777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1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strike="noStrike" spc="-1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License Plate Detection and Localization in Complex Scenes Based on Deep-Learning</a:t>
                      </a:r>
                      <a:endParaRPr lang="en-IN" sz="1800" b="0" strike="noStrike" spc="-1">
                        <a:solidFill>
                          <a:srgbClr val="11111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0" strike="noStrike" spc="-1" dirty="0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Tian</a:t>
                      </a:r>
                      <a:r>
                        <a:rPr lang="en-IN" sz="1400" b="0" strike="noStrike" spc="-1" baseline="0" dirty="0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IN" sz="1400" b="0" strike="noStrike" spc="-1" baseline="0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Yung,Lu</a:t>
                      </a:r>
                      <a:r>
                        <a:rPr lang="en-IN" sz="1400" b="0" strike="noStrike" spc="-1" baseline="0" dirty="0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IN" sz="1400" b="0" strike="noStrike" spc="-1" baseline="0" dirty="0" err="1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Xin,Li</a:t>
                      </a:r>
                      <a:r>
                        <a:rPr lang="en-IN" sz="1400" b="0" strike="noStrike" spc="-1" baseline="0" dirty="0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 </a:t>
                      </a:r>
                      <a:r>
                        <a:rPr lang="en-IN" sz="1400" b="0" strike="noStrike" spc="-1" baseline="0" dirty="0" err="1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Wanxing</a:t>
                      </a:r>
                      <a:endParaRPr lang="en-IN" sz="1800" b="0" strike="noStrike" spc="-1" dirty="0">
                        <a:solidFill>
                          <a:srgbClr val="11111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Requires Sufficient amount of </a:t>
                      </a:r>
                      <a:r>
                        <a:rPr lang="en-IN" altLang="en-US" sz="1400" dirty="0" err="1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allumination</a:t>
                      </a:r>
                      <a:r>
                        <a:rPr lang="en-IN" altLang="en-US" sz="1400" dirty="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 or bright conditions to detect number plates..</a:t>
                      </a:r>
                      <a:endParaRPr lang="en-IN" altLang="en-US" sz="1400" dirty="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>
                        <a:buClr>
                          <a:srgbClr val="000000"/>
                        </a:buClr>
                        <a:buSzPct val="45000"/>
                        <a:buFont typeface="Symbol" panose="05050102010706020507" charset="2"/>
                        <a:buChar char=""/>
                      </a:pPr>
                      <a:r>
                        <a:rPr lang="en-IN" sz="1400" b="0" strike="noStrike" spc="-1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j-lt"/>
                          <a:ea typeface="SimSun" panose="02010600030101010101" pitchFamily="2" charset="-122"/>
                          <a:cs typeface="+mj-lt"/>
                        </a:rPr>
                        <a:t>It has  advantages in detection accuracy, especially for complex scenes, the positioning accuracy has been improved significantly.</a:t>
                      </a:r>
                      <a:endParaRPr lang="en-IN" sz="1800" b="0" strike="noStrike" spc="-1">
                        <a:solidFill>
                          <a:srgbClr val="11111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+mj-lt"/>
                        <a:cs typeface="+mj-lt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</a:tr>
              <a:tr h="22737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0" strike="noStrike" spc="-1">
                          <a:solidFill>
                            <a:srgbClr val="777777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2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0" strike="noStrike" spc="-1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Characters Feature based Indian Vehicle License Plate Detection and Recognition
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0" strike="noStrike" spc="-1" dirty="0" err="1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Sudhir</a:t>
                      </a:r>
                      <a:r>
                        <a:rPr lang="en-IN" sz="1400" b="0" strike="noStrike" spc="-1" baseline="0" dirty="0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 K. </a:t>
                      </a:r>
                      <a:r>
                        <a:rPr lang="en-IN" sz="1400" b="0" strike="noStrike" spc="-1" baseline="0" dirty="0" err="1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Ingole,Shital</a:t>
                      </a:r>
                      <a:r>
                        <a:rPr lang="en-IN" sz="1400" b="0" strike="noStrike" spc="-1" baseline="0" dirty="0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 B. </a:t>
                      </a:r>
                      <a:r>
                        <a:rPr lang="en-IN" sz="1400" b="0" strike="noStrike" spc="-1" baseline="0" dirty="0" err="1" smtClean="0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Gundre</a:t>
                      </a:r>
                      <a:endParaRPr lang="en-IN" sz="1800" b="0" strike="noStrike" spc="-1" dirty="0">
                        <a:solidFill>
                          <a:srgbClr val="111111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I</a:t>
                      </a:r>
                      <a:r>
                        <a:rPr lang="en-US" sz="1400">
                          <a:solidFill>
                            <a:schemeClr val="accent6">
                              <a:lumMod val="10000"/>
                            </a:schemeClr>
                          </a:solidFill>
                        </a:rPr>
                        <a:t>t failed to segment the double line license plate as proposed segmentation method does not work for it.</a:t>
                      </a:r>
                      <a:endParaRPr lang="en-IN" altLang="en-US" sz="1400">
                        <a:solidFill>
                          <a:schemeClr val="accent6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5F5"/>
                    </a:solidFill>
                  </a:tcPr>
                </a:tc>
                <a:tc>
                  <a:txBody>
                    <a:bodyPr/>
                    <a:lstStyle/>
                    <a:p>
                      <a:pPr marL="215900" indent="-215900">
                        <a:buClr>
                          <a:srgbClr val="000000"/>
                        </a:buClr>
                        <a:buSzPct val="45000"/>
                        <a:buFont typeface="Symbol" panose="05050102010706020507" charset="2"/>
                        <a:buChar char=""/>
                      </a:pPr>
                      <a:r>
                        <a:rPr lang="en-IN" sz="1400" b="0" strike="noStrike" spc="-1">
                          <a:solidFill>
                            <a:srgbClr val="111111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 panose="020B0604020202020204"/>
                          <a:ea typeface="SimSun" panose="02010600030101010101" pitchFamily="2" charset="-122"/>
                        </a:rPr>
                        <a:t>Approach is effectively able to extract single line license plate and feature extraction technique which is based on boundary of the character.</a:t>
                      </a:r>
                      <a:endParaRPr lang="en-IN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 panose="020B0604020202020204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5F5"/>
                    </a:solidFill>
                  </a:tcPr>
                </a:tc>
              </a:tr>
              <a:tr h="428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ECEC"/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0</TotalTime>
  <Words>6948</Words>
  <Application>WPS Presentation</Application>
  <PresentationFormat>On-screen Show (4:3)</PresentationFormat>
  <Paragraphs>338</Paragraphs>
  <Slides>25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SimSun</vt:lpstr>
      <vt:lpstr>Wingdings</vt:lpstr>
      <vt:lpstr>Times New Roman</vt:lpstr>
      <vt:lpstr>Arial</vt:lpstr>
      <vt:lpstr>Bookman Old Style</vt:lpstr>
      <vt:lpstr>Symbol</vt:lpstr>
      <vt:lpstr>Wingdings</vt:lpstr>
      <vt:lpstr>Microsoft YaHei</vt:lpstr>
      <vt:lpstr>Arial Unicode MS</vt:lpstr>
      <vt:lpstr>Calibri</vt:lpstr>
      <vt:lpstr>Calibri</vt:lpstr>
      <vt:lpstr>Times New Roman</vt:lpstr>
      <vt:lpstr>1_Art_mountaineering</vt:lpstr>
      <vt:lpstr>Art_mountaineering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Verification</vt:lpstr>
      <vt:lpstr>Results</vt:lpstr>
      <vt:lpstr>Results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(STCL)</dc:title>
  <dc:creator>Nishant</dc:creator>
  <cp:lastModifiedBy>Prathamesh</cp:lastModifiedBy>
  <cp:revision>472</cp:revision>
  <dcterms:created xsi:type="dcterms:W3CDTF">2018-01-23T04:56:00Z</dcterms:created>
  <dcterms:modified xsi:type="dcterms:W3CDTF">2019-07-31T04:13:41Z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1033-11.2.0.8684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16</vt:i4>
  </property>
</Properties>
</file>